
<file path=[Content_Types].xml><?xml version="1.0" encoding="utf-8"?>
<Types xmlns="http://schemas.openxmlformats.org/package/2006/content-types">
  <Default Extension="avif" ContentType="image/pn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163" d="100"/>
          <a:sy n="163" d="100"/>
        </p:scale>
        <p:origin x="24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CA"/>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82A7D4F-2629-43BA-9278-28CEBFF43526}" type="slidenum">
              <a:rPr lang="en-CA" smtClean="0"/>
              <a:t>‹#›</a:t>
            </a:fld>
            <a:endParaRPr lang="en-CA"/>
          </a:p>
        </p:txBody>
      </p:sp>
    </p:spTree>
    <p:extLst>
      <p:ext uri="{BB962C8B-B14F-4D97-AF65-F5344CB8AC3E}">
        <p14:creationId xmlns:p14="http://schemas.microsoft.com/office/powerpoint/2010/main" val="30460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0EDD64-EABF-4C85-B527-23028120D1CA}" type="datetimeFigureOut">
              <a:rPr lang="en-CA" smtClean="0"/>
              <a:t>2024-03-08</a:t>
            </a:fld>
            <a:endParaRPr lang="en-CA"/>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33424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396004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p:txBody>
          <a:bodyPr/>
          <a:lstStyle/>
          <a:p>
            <a:endParaRPr lang="en-CA"/>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169723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p:txBody>
          <a:bodyPr/>
          <a:lstStyle/>
          <a:p>
            <a:endParaRPr lang="en-CA"/>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152978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0EDD64-EABF-4C85-B527-23028120D1CA}" type="datetimeFigureOut">
              <a:rPr lang="en-CA" smtClean="0"/>
              <a:t>2024-03-08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1939417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0EDD64-EABF-4C85-B527-23028120D1CA}" type="datetimeFigureOut">
              <a:rPr lang="en-CA" smtClean="0"/>
              <a:t>2024-03-08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4194316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175456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394460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352601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0EDD64-EABF-4C85-B527-23028120D1CA}" type="datetimeFigureOut">
              <a:rPr lang="en-CA" smtClean="0"/>
              <a:t>2024-03-08</a:t>
            </a:fld>
            <a:endParaRPr lang="en-CA"/>
          </a:p>
        </p:txBody>
      </p:sp>
      <p:sp>
        <p:nvSpPr>
          <p:cNvPr id="5" name="Footer Placeholder 4"/>
          <p:cNvSpPr>
            <a:spLocks noGrp="1"/>
          </p:cNvSpPr>
          <p:nvPr>
            <p:ph type="ftr" sz="quarter" idx="11"/>
          </p:nvPr>
        </p:nvSpPr>
        <p:spPr/>
        <p:txBody>
          <a:bodyPr/>
          <a:lstStyle/>
          <a:p>
            <a:endParaRPr lang="en-C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116348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0EDD64-EABF-4C85-B527-23028120D1CA}" type="datetimeFigureOut">
              <a:rPr lang="en-CA" smtClean="0"/>
              <a:t>2024-03-08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310278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0EDD64-EABF-4C85-B527-23028120D1CA}" type="datetimeFigureOut">
              <a:rPr lang="en-CA" smtClean="0"/>
              <a:t>2024-03-08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257745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0EDD64-EABF-4C85-B527-23028120D1CA}" type="datetimeFigureOut">
              <a:rPr lang="en-CA" smtClean="0"/>
              <a:t>2024-03-08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147020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EDD64-EABF-4C85-B527-23028120D1CA}" type="datetimeFigureOut">
              <a:rPr lang="en-CA" smtClean="0"/>
              <a:t>2024-03-08</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387034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0EDD64-EABF-4C85-B527-23028120D1CA}" type="datetimeFigureOut">
              <a:rPr lang="en-CA" smtClean="0"/>
              <a:t>2024-03-08</a:t>
            </a:fld>
            <a:endParaRPr lang="en-CA"/>
          </a:p>
        </p:txBody>
      </p:sp>
      <p:sp>
        <p:nvSpPr>
          <p:cNvPr id="6" name="Footer Placeholder 5"/>
          <p:cNvSpPr>
            <a:spLocks noGrp="1"/>
          </p:cNvSpPr>
          <p:nvPr>
            <p:ph type="ftr" sz="quarter" idx="11"/>
          </p:nvPr>
        </p:nvSpPr>
        <p:spPr/>
        <p:txBody>
          <a:bodyPr/>
          <a:lstStyle/>
          <a:p>
            <a:endParaRPr lang="en-C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198514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0EDD64-EABF-4C85-B527-23028120D1CA}" type="datetimeFigureOut">
              <a:rPr lang="en-CA" smtClean="0"/>
              <a:t>2024-03-08</a:t>
            </a:fld>
            <a:endParaRPr lang="en-CA"/>
          </a:p>
        </p:txBody>
      </p:sp>
      <p:sp>
        <p:nvSpPr>
          <p:cNvPr id="6" name="Footer Placeholder 5"/>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2A7D4F-2629-43BA-9278-28CEBFF43526}" type="slidenum">
              <a:rPr lang="en-CA" smtClean="0"/>
              <a:t>‹#›</a:t>
            </a:fld>
            <a:endParaRPr lang="en-CA"/>
          </a:p>
        </p:txBody>
      </p:sp>
    </p:spTree>
    <p:extLst>
      <p:ext uri="{BB962C8B-B14F-4D97-AF65-F5344CB8AC3E}">
        <p14:creationId xmlns:p14="http://schemas.microsoft.com/office/powerpoint/2010/main" val="74768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60EDD64-EABF-4C85-B527-23028120D1CA}" type="datetimeFigureOut">
              <a:rPr lang="en-CA" smtClean="0"/>
              <a:t>2024-03-08</a:t>
            </a:fld>
            <a:endParaRPr lang="en-CA"/>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CA"/>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82A7D4F-2629-43BA-9278-28CEBFF43526}" type="slidenum">
              <a:rPr lang="en-CA" smtClean="0"/>
              <a:t>‹#›</a:t>
            </a:fld>
            <a:endParaRPr lang="en-CA"/>
          </a:p>
        </p:txBody>
      </p:sp>
    </p:spTree>
    <p:extLst>
      <p:ext uri="{BB962C8B-B14F-4D97-AF65-F5344CB8AC3E}">
        <p14:creationId xmlns:p14="http://schemas.microsoft.com/office/powerpoint/2010/main" val="8787822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 Id="rId4" Type="http://schemas.openxmlformats.org/officeDocument/2006/relationships/image" Target="../media/image25.jpeg" /></Relationships>
</file>

<file path=ppt/slides/_rels/slide11.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 Id="rId4" Type="http://schemas.openxmlformats.org/officeDocument/2006/relationships/image" Target="../media/image28.jpeg" /></Relationships>
</file>

<file path=ppt/slides/_rels/slide12.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31.jpeg" /><Relationship Id="rId1" Type="http://schemas.openxmlformats.org/officeDocument/2006/relationships/slideLayout" Target="../slideLayouts/slideLayout2.xml" /><Relationship Id="rId4" Type="http://schemas.openxmlformats.org/officeDocument/2006/relationships/image" Target="../media/image33.jpe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g" /><Relationship Id="rId1" Type="http://schemas.openxmlformats.org/officeDocument/2006/relationships/slideLayout" Target="../slideLayouts/slideLayout2.xml" /><Relationship Id="rId4" Type="http://schemas.openxmlformats.org/officeDocument/2006/relationships/image" Target="../media/image5.avif"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g" /><Relationship Id="rId1" Type="http://schemas.openxmlformats.org/officeDocument/2006/relationships/slideLayout" Target="../slideLayouts/slideLayout11.xml" /><Relationship Id="rId4" Type="http://schemas.openxmlformats.org/officeDocument/2006/relationships/image" Target="../media/image8.jpeg" /></Relationships>
</file>

<file path=ppt/slides/_rels/slide4.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11.xml" /></Relationships>
</file>

<file path=ppt/slides/_rels/slide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jpeg" /><Relationship Id="rId1" Type="http://schemas.openxmlformats.org/officeDocument/2006/relationships/slideLayout" Target="../slideLayouts/slideLayout11.xml" /></Relationships>
</file>

<file path=ppt/slides/_rels/slide7.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image" Target="../media/image15.jpg" /><Relationship Id="rId1" Type="http://schemas.openxmlformats.org/officeDocument/2006/relationships/slideLayout" Target="../slideLayouts/slideLayout2.xml" /><Relationship Id="rId4" Type="http://schemas.openxmlformats.org/officeDocument/2006/relationships/image" Target="../media/image17.webp" /></Relationships>
</file>

<file path=ppt/slides/_rels/slide8.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4" Type="http://schemas.openxmlformats.org/officeDocument/2006/relationships/image" Target="../media/image20.jpg" /></Relationships>
</file>

<file path=ppt/slides/_rels/slide9.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Story</a:t>
            </a:r>
            <a:endParaRPr lang="en-CA" dirty="0">
              <a:latin typeface="Baskerville Old Face" panose="02020602080505020303" pitchFamily="18" charset="0"/>
            </a:endParaRPr>
          </a:p>
        </p:txBody>
      </p:sp>
      <p:sp>
        <p:nvSpPr>
          <p:cNvPr id="3" name="Content Placeholder 2"/>
          <p:cNvSpPr>
            <a:spLocks noGrp="1"/>
          </p:cNvSpPr>
          <p:nvPr>
            <p:ph idx="1"/>
          </p:nvPr>
        </p:nvSpPr>
        <p:spPr>
          <a:xfrm>
            <a:off x="1154955" y="2491153"/>
            <a:ext cx="5931645" cy="3921369"/>
          </a:xfrm>
        </p:spPr>
        <p:txBody>
          <a:bodyPr>
            <a:normAutofit fontScale="77500" lnSpcReduction="20000"/>
          </a:bodyPr>
          <a:lstStyle/>
          <a:p>
            <a:endParaRPr lang="en-US" sz="1400" dirty="0">
              <a:latin typeface="Baskerville Old Face" panose="02020602080505020303" pitchFamily="18" charset="0"/>
            </a:endParaRPr>
          </a:p>
          <a:p>
            <a:r>
              <a:rPr lang="en-US" sz="1400" dirty="0">
                <a:latin typeface="Baskerville Old Face" panose="02020602080505020303" pitchFamily="18" charset="0"/>
              </a:rPr>
              <a:t>I was an international model for 6 years, working in a lucrative yet very competitive industry. I had the pleasure of meeting and working with passionate artists that truly cared about their craft. However, deciphering the legalities of navigating an unregulated industry was challenging. Often times, agencies participate in bureaucracies that can cause rippling effect to models and any working artist. At the height of my career, I developed a severe eating disorder; Anorexia Nervosa. I almost lost my life.</a:t>
            </a:r>
          </a:p>
          <a:p>
            <a:r>
              <a:rPr lang="en-US" sz="1400" dirty="0">
                <a:latin typeface="Baskerville Old Face" panose="02020602080505020303" pitchFamily="18" charset="0"/>
              </a:rPr>
              <a:t>It took me a long time to recover and thankfully, I now know what it’s like to live in a healthy, functioning body. Being severely malnourished is extremely dangerous, it affects your internal organs, especially your heart and brain. As painful as that experience was, I’m very grateful that I made to the other side and I got another chance to live life. </a:t>
            </a:r>
          </a:p>
          <a:p>
            <a:r>
              <a:rPr lang="en-US" sz="1400" dirty="0">
                <a:latin typeface="Baskerville Old Face" panose="02020602080505020303" pitchFamily="18" charset="0"/>
              </a:rPr>
              <a:t>There’s a lot of stigma around eating disorders and through these images &amp; poetic narration, my hope is to shed light on this issue. I also hope that if anyone is experiencing anxiety and any form of mental illness, that you’re not alone. </a:t>
            </a:r>
          </a:p>
          <a:p>
            <a:r>
              <a:rPr lang="en-US" sz="1400" dirty="0">
                <a:latin typeface="Baskerville Old Face" panose="02020602080505020303" pitchFamily="18" charset="0"/>
              </a:rPr>
              <a:t>According to the National Association of Anorexia Nervosa and Associated Disorders: </a:t>
            </a:r>
            <a:r>
              <a:rPr lang="en-US" sz="1400" b="1" i="1" dirty="0">
                <a:latin typeface="Baskerville Old Face" panose="02020602080505020303" pitchFamily="18" charset="0"/>
              </a:rPr>
              <a:t>“Anorexia has the highest case mortality rate and second-highest crude mortality rate of any mental illness”</a:t>
            </a:r>
            <a:endParaRPr lang="en-US" sz="1400" dirty="0">
              <a:latin typeface="Baskerville Old Face" panose="02020602080505020303" pitchFamily="18" charset="0"/>
            </a:endParaRPr>
          </a:p>
          <a:p>
            <a:pPr marL="0" indent="0" algn="ctr">
              <a:buNone/>
            </a:pPr>
            <a:r>
              <a:rPr lang="en-US" sz="2400" b="1" dirty="0">
                <a:latin typeface="Baskerville Old Face" panose="02020602080505020303" pitchFamily="18" charset="0"/>
              </a:rPr>
              <a:t>Welcome to my recovery </a:t>
            </a:r>
          </a:p>
          <a:p>
            <a:pPr marL="0" indent="0" algn="ctr">
              <a:buNone/>
            </a:pPr>
            <a:r>
              <a:rPr lang="en-US" sz="2000" b="1" i="1" dirty="0">
                <a:latin typeface="Baskerville Old Face" panose="02020602080505020303" pitchFamily="18" charset="0"/>
              </a:rPr>
              <a:t>We are all worthy of living a full &amp; vibrant life.</a:t>
            </a:r>
          </a:p>
          <a:p>
            <a:pPr marL="0" indent="0" algn="ctr">
              <a:buNone/>
            </a:pPr>
            <a:r>
              <a:rPr lang="en-US" sz="1400" dirty="0">
                <a:latin typeface="Baskerville Old Face" panose="02020602080505020303" pitchFamily="18" charset="0"/>
              </a:rPr>
              <a:t>Photography and poetry by: Sahra Mohamed</a:t>
            </a:r>
          </a:p>
          <a:p>
            <a:pPr marL="0" indent="0">
              <a:buNone/>
            </a:pPr>
            <a:endParaRPr lang="en-US" sz="1200" dirty="0"/>
          </a:p>
        </p:txBody>
      </p:sp>
      <p:pic>
        <p:nvPicPr>
          <p:cNvPr id="67" name="Picture 2" descr="https://assets.zyrosite.com/cdn-cgi/image/format=auto,w=653,h=849,fit=crop/AE0qoX0L1lTe1Enm/page-1-mv0ly6nMJBfLn46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094" y="2637693"/>
            <a:ext cx="2697443" cy="356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9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7C49-94E6-6722-72DB-8EE657D430A9}"/>
              </a:ext>
            </a:extLst>
          </p:cNvPr>
          <p:cNvSpPr>
            <a:spLocks noGrp="1"/>
          </p:cNvSpPr>
          <p:nvPr>
            <p:ph type="title"/>
          </p:nvPr>
        </p:nvSpPr>
        <p:spPr/>
        <p:txBody>
          <a:bodyPr/>
          <a:lstStyle/>
          <a:p>
            <a:r>
              <a:rPr lang="en-US" dirty="0">
                <a:latin typeface="Baskerville Old Face" panose="02020602080505020303" pitchFamily="18" charset="0"/>
              </a:rPr>
              <a:t>Time</a:t>
            </a:r>
          </a:p>
        </p:txBody>
      </p:sp>
      <p:sp>
        <p:nvSpPr>
          <p:cNvPr id="3" name="Content Placeholder 2">
            <a:extLst>
              <a:ext uri="{FF2B5EF4-FFF2-40B4-BE49-F238E27FC236}">
                <a16:creationId xmlns:a16="http://schemas.microsoft.com/office/drawing/2014/main" id="{12C3159B-B71E-1022-E2EB-0B6BF779999C}"/>
              </a:ext>
            </a:extLst>
          </p:cNvPr>
          <p:cNvSpPr>
            <a:spLocks noGrp="1"/>
          </p:cNvSpPr>
          <p:nvPr>
            <p:ph idx="1"/>
          </p:nvPr>
        </p:nvSpPr>
        <p:spPr>
          <a:xfrm>
            <a:off x="1154955" y="2603500"/>
            <a:ext cx="4589812" cy="3706812"/>
          </a:xfrm>
        </p:spPr>
        <p:txBody>
          <a:bodyPr>
            <a:normAutofit fontScale="85000" lnSpcReduction="20000"/>
          </a:bodyPr>
          <a:lstStyle/>
          <a:p>
            <a:r>
              <a:rPr lang="en-US" b="1" dirty="0">
                <a:latin typeface="Baskerville Old Face" panose="02020602080505020303" pitchFamily="18" charset="0"/>
              </a:rPr>
              <a:t>Color Image 9 Concept: </a:t>
            </a:r>
            <a:r>
              <a:rPr lang="en-US" dirty="0">
                <a:latin typeface="Baskerville Old Face" panose="02020602080505020303" pitchFamily="18" charset="0"/>
              </a:rPr>
              <a:t>Image of an hour glass</a:t>
            </a:r>
          </a:p>
          <a:p>
            <a:pPr marL="0" indent="0">
              <a:buNone/>
            </a:pPr>
            <a:r>
              <a:rPr lang="en-US" dirty="0">
                <a:latin typeface="Baskerville Old Face" panose="02020602080505020303" pitchFamily="18" charset="0"/>
              </a:rPr>
              <a:t>*</a:t>
            </a:r>
            <a:r>
              <a:rPr lang="en-US" i="1" dirty="0">
                <a:latin typeface="Baskerville Old Face" panose="02020602080505020303" pitchFamily="18" charset="0"/>
              </a:rPr>
              <a:t>Close Up</a:t>
            </a:r>
            <a:r>
              <a:rPr lang="en-US" dirty="0">
                <a:latin typeface="Baskerville Old Face" panose="02020602080505020303" pitchFamily="18" charset="0"/>
              </a:rPr>
              <a:t>*
</a:t>
            </a:r>
            <a:r>
              <a:rPr lang="en-US" b="1" dirty="0" err="1">
                <a:latin typeface="Baskerville Old Face" panose="02020602080505020303" pitchFamily="18" charset="0"/>
              </a:rPr>
              <a:t>Iso</a:t>
            </a:r>
            <a:r>
              <a:rPr lang="en-US" b="1" dirty="0">
                <a:latin typeface="Baskerville Old Face" panose="02020602080505020303" pitchFamily="18" charset="0"/>
              </a:rPr>
              <a:t>:  1600
Aperture: F5
Shutter Speed: 1/8</a:t>
            </a:r>
            <a:r>
              <a:rPr lang="en-US" dirty="0"/>
              <a:t>
“</a:t>
            </a:r>
            <a:r>
              <a:rPr lang="en-US" dirty="0">
                <a:latin typeface="MV Boli" panose="02000500030200090000" pitchFamily="2" charset="0"/>
                <a:cs typeface="MV Boli" panose="02000500030200090000" pitchFamily="2" charset="0"/>
              </a:rPr>
              <a:t>My mind is set like a military clock. They had to elucidate; I couldn’t possible grasp the demand to undo everything I know. I was against time, engulfed in a relationship that infuriated me.</a:t>
            </a:r>
          </a:p>
          <a:p>
            <a:pPr marL="0" indent="0">
              <a:buNone/>
            </a:pPr>
            <a:r>
              <a:rPr lang="en-US" dirty="0">
                <a:latin typeface="MV Boli" panose="02000500030200090000" pitchFamily="2" charset="0"/>
                <a:cs typeface="MV Boli" panose="02000500030200090000" pitchFamily="2" charset="0"/>
              </a:rPr>
              <a:t>But it was time, to deconstruct and escape my imprisonment.
Time is my friend. In due time, it will be my friend”</a:t>
            </a:r>
          </a:p>
        </p:txBody>
      </p:sp>
      <p:pic>
        <p:nvPicPr>
          <p:cNvPr id="6" name="Picture 5">
            <a:extLst>
              <a:ext uri="{FF2B5EF4-FFF2-40B4-BE49-F238E27FC236}">
                <a16:creationId xmlns:a16="http://schemas.microsoft.com/office/drawing/2014/main" id="{7A118164-4614-8DF8-1B38-144FE02D8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307" y="2603501"/>
            <a:ext cx="2719818" cy="1694656"/>
          </a:xfrm>
          <a:prstGeom prst="rect">
            <a:avLst/>
          </a:prstGeom>
        </p:spPr>
      </p:pic>
      <p:pic>
        <p:nvPicPr>
          <p:cNvPr id="7" name="Picture 6">
            <a:extLst>
              <a:ext uri="{FF2B5EF4-FFF2-40B4-BE49-F238E27FC236}">
                <a16:creationId xmlns:a16="http://schemas.microsoft.com/office/drawing/2014/main" id="{749B24FC-6BBE-E2F9-AB8B-8D75F3D97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881" y="2603501"/>
            <a:ext cx="2253369" cy="2754312"/>
          </a:xfrm>
          <a:prstGeom prst="rect">
            <a:avLst/>
          </a:prstGeom>
        </p:spPr>
      </p:pic>
      <p:pic>
        <p:nvPicPr>
          <p:cNvPr id="8" name="Picture 7">
            <a:extLst>
              <a:ext uri="{FF2B5EF4-FFF2-40B4-BE49-F238E27FC236}">
                <a16:creationId xmlns:a16="http://schemas.microsoft.com/office/drawing/2014/main" id="{6A557D9F-491D-F447-F9CC-50F08A77A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81530" y="4587874"/>
            <a:ext cx="2340646" cy="2016124"/>
          </a:xfrm>
          <a:prstGeom prst="rect">
            <a:avLst/>
          </a:prstGeom>
        </p:spPr>
      </p:pic>
    </p:spTree>
    <p:extLst>
      <p:ext uri="{BB962C8B-B14F-4D97-AF65-F5344CB8AC3E}">
        <p14:creationId xmlns:p14="http://schemas.microsoft.com/office/powerpoint/2010/main" val="171095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FC5E-9906-70A3-B390-2344834A38C3}"/>
              </a:ext>
            </a:extLst>
          </p:cNvPr>
          <p:cNvSpPr>
            <a:spLocks noGrp="1"/>
          </p:cNvSpPr>
          <p:nvPr>
            <p:ph type="title"/>
          </p:nvPr>
        </p:nvSpPr>
        <p:spPr>
          <a:xfrm>
            <a:off x="1154954" y="973668"/>
            <a:ext cx="8761413" cy="706964"/>
          </a:xfrm>
        </p:spPr>
        <p:txBody>
          <a:bodyPr/>
          <a:lstStyle/>
          <a:p>
            <a:r>
              <a:rPr lang="en-US" dirty="0">
                <a:latin typeface="Baskerville Old Face" panose="02020602080505020303" pitchFamily="18" charset="0"/>
              </a:rPr>
              <a:t>Clarity</a:t>
            </a:r>
          </a:p>
        </p:txBody>
      </p:sp>
      <p:sp>
        <p:nvSpPr>
          <p:cNvPr id="3" name="Content Placeholder 2">
            <a:extLst>
              <a:ext uri="{FF2B5EF4-FFF2-40B4-BE49-F238E27FC236}">
                <a16:creationId xmlns:a16="http://schemas.microsoft.com/office/drawing/2014/main" id="{7E491B2B-8F1B-DA80-F5B6-9EE2789B8B9C}"/>
              </a:ext>
            </a:extLst>
          </p:cNvPr>
          <p:cNvSpPr>
            <a:spLocks noGrp="1"/>
          </p:cNvSpPr>
          <p:nvPr>
            <p:ph idx="1"/>
          </p:nvPr>
        </p:nvSpPr>
        <p:spPr>
          <a:xfrm>
            <a:off x="1154956" y="2603499"/>
            <a:ext cx="4702920" cy="4087813"/>
          </a:xfrm>
        </p:spPr>
        <p:txBody>
          <a:bodyPr>
            <a:normAutofit fontScale="92500" lnSpcReduction="20000"/>
          </a:bodyPr>
          <a:lstStyle/>
          <a:p>
            <a:r>
              <a:rPr lang="en-US" b="1" dirty="0">
                <a:latin typeface="Baskerville Old Face" panose="02020602080505020303" pitchFamily="18" charset="0"/>
              </a:rPr>
              <a:t>Color Image 10 Concept: A ladybug resting on a leave through a magnifying glass.</a:t>
            </a:r>
          </a:p>
          <a:p>
            <a:pPr marL="0" indent="0">
              <a:buNone/>
            </a:pPr>
            <a:r>
              <a:rPr lang="en-US" b="1" dirty="0">
                <a:latin typeface="Baskerville Old Face" panose="02020602080505020303" pitchFamily="18" charset="0"/>
              </a:rPr>
              <a:t>*Medium Close Up*
</a:t>
            </a:r>
            <a:r>
              <a:rPr lang="en-US" b="1" dirty="0" err="1">
                <a:latin typeface="Baskerville Old Face" panose="02020602080505020303" pitchFamily="18" charset="0"/>
              </a:rPr>
              <a:t>Iso</a:t>
            </a:r>
            <a:r>
              <a:rPr lang="en-US" b="1" dirty="0">
                <a:latin typeface="Baskerville Old Face" panose="02020602080505020303" pitchFamily="18" charset="0"/>
              </a:rPr>
              <a:t>:  200</a:t>
            </a:r>
          </a:p>
          <a:p>
            <a:pPr marL="0" indent="0">
              <a:buNone/>
            </a:pPr>
            <a:r>
              <a:rPr lang="en-US" b="1" dirty="0">
                <a:latin typeface="Baskerville Old Face" panose="02020602080505020303" pitchFamily="18" charset="0"/>
              </a:rPr>
              <a:t>Aperture: F5
Shutter Speed: 1/60</a:t>
            </a:r>
            <a:endParaRPr lang="en-US" dirty="0"/>
          </a:p>
          <a:p>
            <a:pPr marL="0" indent="0">
              <a:buNone/>
            </a:pPr>
            <a:r>
              <a:rPr lang="en-US" dirty="0">
                <a:latin typeface="MV Boli" panose="02000500030200090000" pitchFamily="2" charset="0"/>
                <a:cs typeface="MV Boli" panose="02000500030200090000" pitchFamily="2" charset="0"/>
              </a:rPr>
              <a:t>I noticed a different beauty, one where I recognized my face. All the mundane details were brought to my attention; there was an abundant amount of beauty, I was deeply appalled. I looked around; goodness me beauty was everywhere. I saw love, hope &amp; my ears perked as I heard laughter nearby. I took a deep breath, filled my lungs with air and sighed deeply. The curtains have been lifted, I can see again.</a:t>
            </a:r>
          </a:p>
        </p:txBody>
      </p:sp>
      <p:pic>
        <p:nvPicPr>
          <p:cNvPr id="6" name="Picture 5">
            <a:extLst>
              <a:ext uri="{FF2B5EF4-FFF2-40B4-BE49-F238E27FC236}">
                <a16:creationId xmlns:a16="http://schemas.microsoft.com/office/drawing/2014/main" id="{67C7F927-237E-05C1-98F8-7EA4D42DF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55" y="2607356"/>
            <a:ext cx="2329388" cy="2123282"/>
          </a:xfrm>
          <a:prstGeom prst="rect">
            <a:avLst/>
          </a:prstGeom>
        </p:spPr>
      </p:pic>
      <p:pic>
        <p:nvPicPr>
          <p:cNvPr id="7" name="Picture 6">
            <a:extLst>
              <a:ext uri="{FF2B5EF4-FFF2-40B4-BE49-F238E27FC236}">
                <a16:creationId xmlns:a16="http://schemas.microsoft.com/office/drawing/2014/main" id="{A11F33C9-F4C3-0444-F047-B96FB33BE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003973"/>
            <a:ext cx="3558650" cy="1760718"/>
          </a:xfrm>
          <a:prstGeom prst="rect">
            <a:avLst/>
          </a:prstGeom>
        </p:spPr>
      </p:pic>
      <p:pic>
        <p:nvPicPr>
          <p:cNvPr id="8" name="Picture 7">
            <a:extLst>
              <a:ext uri="{FF2B5EF4-FFF2-40B4-BE49-F238E27FC236}">
                <a16:creationId xmlns:a16="http://schemas.microsoft.com/office/drawing/2014/main" id="{4629897F-CE74-9AF4-EB24-7C2EA8AD0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596" y="3035175"/>
            <a:ext cx="2545458" cy="1521348"/>
          </a:xfrm>
          <a:prstGeom prst="rect">
            <a:avLst/>
          </a:prstGeom>
        </p:spPr>
      </p:pic>
    </p:spTree>
    <p:extLst>
      <p:ext uri="{BB962C8B-B14F-4D97-AF65-F5344CB8AC3E}">
        <p14:creationId xmlns:p14="http://schemas.microsoft.com/office/powerpoint/2010/main" val="185576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CB99-8481-69B3-1AFC-7C7ACBC4EB7B}"/>
              </a:ext>
            </a:extLst>
          </p:cNvPr>
          <p:cNvSpPr>
            <a:spLocks noGrp="1"/>
          </p:cNvSpPr>
          <p:nvPr>
            <p:ph type="title"/>
          </p:nvPr>
        </p:nvSpPr>
        <p:spPr/>
        <p:txBody>
          <a:bodyPr/>
          <a:lstStyle/>
          <a:p>
            <a:r>
              <a:rPr lang="en-US" dirty="0"/>
              <a:t>Mirror </a:t>
            </a:r>
          </a:p>
        </p:txBody>
      </p:sp>
      <p:sp>
        <p:nvSpPr>
          <p:cNvPr id="3" name="Content Placeholder 2">
            <a:extLst>
              <a:ext uri="{FF2B5EF4-FFF2-40B4-BE49-F238E27FC236}">
                <a16:creationId xmlns:a16="http://schemas.microsoft.com/office/drawing/2014/main" id="{16EA3486-B91E-43DC-8BC0-88994D9C267F}"/>
              </a:ext>
            </a:extLst>
          </p:cNvPr>
          <p:cNvSpPr>
            <a:spLocks noGrp="1"/>
          </p:cNvSpPr>
          <p:nvPr>
            <p:ph idx="1"/>
          </p:nvPr>
        </p:nvSpPr>
        <p:spPr>
          <a:xfrm>
            <a:off x="1357312" y="2603500"/>
            <a:ext cx="4833938" cy="4026430"/>
          </a:xfrm>
        </p:spPr>
        <p:txBody>
          <a:bodyPr>
            <a:normAutofit fontScale="92500" lnSpcReduction="10000"/>
          </a:bodyPr>
          <a:lstStyle/>
          <a:p>
            <a:r>
              <a:rPr lang="en-US" b="1" dirty="0">
                <a:latin typeface="Baskerville Old Face" panose="02020602080505020303" pitchFamily="18" charset="0"/>
              </a:rPr>
              <a:t>Color Image 11 Concept: A glass bird </a:t>
            </a:r>
          </a:p>
          <a:p>
            <a:pPr marL="0" indent="0">
              <a:buNone/>
            </a:pPr>
            <a:r>
              <a:rPr lang="en-US" dirty="0"/>
              <a:t>*</a:t>
            </a:r>
            <a:r>
              <a:rPr lang="en-US" i="1" dirty="0"/>
              <a:t>Close up Wide*</a:t>
            </a:r>
            <a:r>
              <a:rPr lang="en-US" dirty="0"/>
              <a:t>
</a:t>
            </a:r>
            <a:r>
              <a:rPr lang="en-US" b="1" dirty="0" err="1">
                <a:latin typeface="Baskerville Old Face" panose="02020602080505020303" pitchFamily="18" charset="0"/>
              </a:rPr>
              <a:t>Iso</a:t>
            </a:r>
            <a:r>
              <a:rPr lang="en-US" b="1" dirty="0">
                <a:latin typeface="Baskerville Old Face" panose="02020602080505020303" pitchFamily="18" charset="0"/>
              </a:rPr>
              <a:t>:  100
Aperture: F4</a:t>
            </a:r>
          </a:p>
          <a:p>
            <a:pPr marL="0" indent="0">
              <a:buNone/>
            </a:pPr>
            <a:r>
              <a:rPr lang="en-US" b="1" dirty="0">
                <a:latin typeface="Baskerville Old Face" panose="02020602080505020303" pitchFamily="18" charset="0"/>
              </a:rPr>
              <a:t>Shutter Speed: 1/200</a:t>
            </a:r>
            <a:endParaRPr lang="en-US" dirty="0"/>
          </a:p>
          <a:p>
            <a:pPr marL="0" indent="0">
              <a:buNone/>
            </a:pPr>
            <a:r>
              <a:rPr lang="en-US" dirty="0">
                <a:latin typeface="MV Boli" panose="02000500030200090000" pitchFamily="2" charset="0"/>
                <a:cs typeface="MV Boli" panose="02000500030200090000" pitchFamily="2" charset="0"/>
              </a:rPr>
              <a:t>The reflection empowered me. I felt strength. Each cell of my body was in sync. My mind, heart &amp; soul were together as one, working uniamously to not only survive but to live free. I morphed into an elevated woman, one determined to rise by any means necessary. The medal chains are dismantled. I’m ready to fly.</a:t>
            </a:r>
          </a:p>
        </p:txBody>
      </p:sp>
      <p:pic>
        <p:nvPicPr>
          <p:cNvPr id="5" name="Picture 4">
            <a:extLst>
              <a:ext uri="{FF2B5EF4-FFF2-40B4-BE49-F238E27FC236}">
                <a16:creationId xmlns:a16="http://schemas.microsoft.com/office/drawing/2014/main" id="{454746AD-0292-5B5D-D7C6-23B9F68AF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432" y="2297244"/>
            <a:ext cx="2751006" cy="2751006"/>
          </a:xfrm>
          <a:prstGeom prst="rect">
            <a:avLst/>
          </a:prstGeom>
        </p:spPr>
      </p:pic>
      <p:pic>
        <p:nvPicPr>
          <p:cNvPr id="6" name="Picture 5">
            <a:extLst>
              <a:ext uri="{FF2B5EF4-FFF2-40B4-BE49-F238E27FC236}">
                <a16:creationId xmlns:a16="http://schemas.microsoft.com/office/drawing/2014/main" id="{D8F0D964-2781-0F76-7910-DFE71A9C0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535" y="4191923"/>
            <a:ext cx="2263511" cy="2263511"/>
          </a:xfrm>
          <a:prstGeom prst="rect">
            <a:avLst/>
          </a:prstGeom>
        </p:spPr>
      </p:pic>
    </p:spTree>
    <p:extLst>
      <p:ext uri="{BB962C8B-B14F-4D97-AF65-F5344CB8AC3E}">
        <p14:creationId xmlns:p14="http://schemas.microsoft.com/office/powerpoint/2010/main" val="224502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EA10-FB07-471C-4B73-F326B670E2B3}"/>
              </a:ext>
            </a:extLst>
          </p:cNvPr>
          <p:cNvSpPr>
            <a:spLocks noGrp="1"/>
          </p:cNvSpPr>
          <p:nvPr>
            <p:ph type="title"/>
          </p:nvPr>
        </p:nvSpPr>
        <p:spPr>
          <a:xfrm>
            <a:off x="1363266" y="1232296"/>
            <a:ext cx="8291212" cy="250031"/>
          </a:xfrm>
        </p:spPr>
        <p:txBody>
          <a:bodyPr/>
          <a:lstStyle/>
          <a:p>
            <a:r>
              <a:rPr lang="en-US" dirty="0">
                <a:latin typeface="Baskerville Old Face" panose="02020602080505020303" pitchFamily="18" charset="0"/>
              </a:rPr>
              <a:t>Joy</a:t>
            </a:r>
          </a:p>
        </p:txBody>
      </p:sp>
      <p:sp>
        <p:nvSpPr>
          <p:cNvPr id="3" name="Content Placeholder 2">
            <a:extLst>
              <a:ext uri="{FF2B5EF4-FFF2-40B4-BE49-F238E27FC236}">
                <a16:creationId xmlns:a16="http://schemas.microsoft.com/office/drawing/2014/main" id="{34F33A44-0392-6B74-024B-BDD6F0F30049}"/>
              </a:ext>
            </a:extLst>
          </p:cNvPr>
          <p:cNvSpPr>
            <a:spLocks noGrp="1"/>
          </p:cNvSpPr>
          <p:nvPr>
            <p:ph idx="1"/>
          </p:nvPr>
        </p:nvSpPr>
        <p:spPr>
          <a:xfrm>
            <a:off x="1154956" y="2603499"/>
            <a:ext cx="4726732" cy="3456781"/>
          </a:xfrm>
        </p:spPr>
        <p:txBody>
          <a:bodyPr>
            <a:normAutofit lnSpcReduction="10000"/>
          </a:bodyPr>
          <a:lstStyle/>
          <a:p>
            <a:r>
              <a:rPr lang="en-US" b="1" dirty="0">
                <a:latin typeface="Baskerville Old Face" panose="02020602080505020303" pitchFamily="18" charset="0"/>
                <a:cs typeface="MV Boli" panose="02000500030200090000" pitchFamily="2" charset="0"/>
              </a:rPr>
              <a:t>Co250or Image Concept 12: </a:t>
            </a:r>
            <a:r>
              <a:rPr lang="en-US" dirty="0">
                <a:latin typeface="Baskerville Old Face" panose="02020602080505020303" pitchFamily="18" charset="0"/>
                <a:cs typeface="MV Boli" panose="02000500030200090000" pitchFamily="2" charset="0"/>
              </a:rPr>
              <a:t> Hands forming a heart at the chest</a:t>
            </a:r>
          </a:p>
          <a:p>
            <a:pPr marL="0" indent="0">
              <a:buNone/>
            </a:pPr>
            <a:r>
              <a:rPr lang="en-US" i="1" dirty="0">
                <a:latin typeface="Baskerville Old Face" panose="02020602080505020303" pitchFamily="18" charset="0"/>
                <a:cs typeface="MV Boli" panose="02000500030200090000" pitchFamily="2" charset="0"/>
              </a:rPr>
              <a:t>*Medium Wide Shot*</a:t>
            </a:r>
          </a:p>
          <a:p>
            <a:pPr marL="0" indent="0">
              <a:buNone/>
            </a:pPr>
            <a:r>
              <a:rPr lang="en-US" b="1" dirty="0" err="1">
                <a:latin typeface="Baskerville Old Face" panose="02020602080505020303" pitchFamily="18" charset="0"/>
                <a:cs typeface="MV Boli" panose="02000500030200090000" pitchFamily="2" charset="0"/>
              </a:rPr>
              <a:t>Iso</a:t>
            </a:r>
            <a:r>
              <a:rPr lang="en-US" b="1" dirty="0">
                <a:latin typeface="Baskerville Old Face" panose="02020602080505020303" pitchFamily="18" charset="0"/>
                <a:cs typeface="MV Boli" panose="02000500030200090000" pitchFamily="2" charset="0"/>
              </a:rPr>
              <a:t>: 200</a:t>
            </a:r>
          </a:p>
          <a:p>
            <a:pPr marL="0" indent="0">
              <a:buNone/>
            </a:pPr>
            <a:r>
              <a:rPr lang="en-US" b="1" dirty="0">
                <a:latin typeface="Baskerville Old Face" panose="02020602080505020303" pitchFamily="18" charset="0"/>
                <a:cs typeface="MV Boli" panose="02000500030200090000" pitchFamily="2" charset="0"/>
              </a:rPr>
              <a:t>Aperture: F6</a:t>
            </a:r>
          </a:p>
          <a:p>
            <a:pPr marL="0" indent="0">
              <a:buNone/>
            </a:pPr>
            <a:r>
              <a:rPr lang="en-US" b="1" dirty="0">
                <a:latin typeface="Baskerville Old Face" panose="02020602080505020303" pitchFamily="18" charset="0"/>
                <a:cs typeface="MV Boli" panose="02000500030200090000" pitchFamily="2" charset="0"/>
              </a:rPr>
              <a:t>Shutter Speed: 1/125</a:t>
            </a:r>
          </a:p>
          <a:p>
            <a:pPr marL="0" indent="0">
              <a:buNone/>
            </a:pPr>
            <a:r>
              <a:rPr lang="en-US" dirty="0"/>
              <a:t>“</a:t>
            </a:r>
            <a:r>
              <a:rPr lang="en-US" b="1" dirty="0">
                <a:latin typeface="MV Boli" panose="02000500030200090000" pitchFamily="2" charset="0"/>
                <a:cs typeface="MV Boli" panose="02000500030200090000" pitchFamily="2" charset="0"/>
              </a:rPr>
              <a:t>Grateful &amp; thankful.</a:t>
            </a:r>
          </a:p>
          <a:p>
            <a:pPr marL="0" indent="0">
              <a:buNone/>
            </a:pPr>
            <a:r>
              <a:rPr lang="en-US" b="1" dirty="0">
                <a:latin typeface="MV Boli" panose="02000500030200090000" pitchFamily="2" charset="0"/>
                <a:cs typeface="MV Boli" panose="02000500030200090000" pitchFamily="2" charset="0"/>
              </a:rPr>
              <a:t> I have no words to express my gratitude.</a:t>
            </a:r>
          </a:p>
          <a:p>
            <a:pPr marL="0" indent="0">
              <a:buNone/>
            </a:pPr>
            <a:r>
              <a:rPr lang="en-US" b="1" dirty="0">
                <a:latin typeface="MV Boli" panose="02000500030200090000" pitchFamily="2" charset="0"/>
                <a:cs typeface="MV Boli" panose="02000500030200090000" pitchFamily="2" charset="0"/>
              </a:rPr>
              <a:t>I made it Mom.</a:t>
            </a:r>
            <a:r>
              <a:rPr lang="en-US" dirty="0">
                <a:latin typeface="MV Boli" panose="02000500030200090000" pitchFamily="2" charset="0"/>
                <a:cs typeface="MV Boli" panose="02000500030200090000" pitchFamily="2" charset="0"/>
              </a:rPr>
              <a:t>”</a:t>
            </a:r>
          </a:p>
        </p:txBody>
      </p:sp>
      <p:pic>
        <p:nvPicPr>
          <p:cNvPr id="4" name="Picture 3">
            <a:extLst>
              <a:ext uri="{FF2B5EF4-FFF2-40B4-BE49-F238E27FC236}">
                <a16:creationId xmlns:a16="http://schemas.microsoft.com/office/drawing/2014/main" id="{FE802EFE-E557-F99F-EC13-B5D8F98D8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257" y="2603499"/>
            <a:ext cx="2546779" cy="2183362"/>
          </a:xfrm>
          <a:prstGeom prst="rect">
            <a:avLst/>
          </a:prstGeom>
        </p:spPr>
      </p:pic>
      <p:pic>
        <p:nvPicPr>
          <p:cNvPr id="5" name="Picture 4">
            <a:extLst>
              <a:ext uri="{FF2B5EF4-FFF2-40B4-BE49-F238E27FC236}">
                <a16:creationId xmlns:a16="http://schemas.microsoft.com/office/drawing/2014/main" id="{0E1C8BA1-D317-60CF-5543-9F0F75EC4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498" y="4999099"/>
            <a:ext cx="3820992" cy="1858901"/>
          </a:xfrm>
          <a:prstGeom prst="rect">
            <a:avLst/>
          </a:prstGeom>
        </p:spPr>
      </p:pic>
      <p:pic>
        <p:nvPicPr>
          <p:cNvPr id="6" name="Picture 5">
            <a:extLst>
              <a:ext uri="{FF2B5EF4-FFF2-40B4-BE49-F238E27FC236}">
                <a16:creationId xmlns:a16="http://schemas.microsoft.com/office/drawing/2014/main" id="{75D2C8DF-37BB-6229-47BE-4BB2855B9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215" y="2948476"/>
            <a:ext cx="3188413" cy="1858901"/>
          </a:xfrm>
          <a:prstGeom prst="rect">
            <a:avLst/>
          </a:prstGeom>
        </p:spPr>
      </p:pic>
    </p:spTree>
    <p:extLst>
      <p:ext uri="{BB962C8B-B14F-4D97-AF65-F5344CB8AC3E}">
        <p14:creationId xmlns:p14="http://schemas.microsoft.com/office/powerpoint/2010/main" val="246376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Focus</a:t>
            </a:r>
            <a:endParaRPr lang="en-CA" dirty="0">
              <a:latin typeface="Baskerville Old Face" panose="02020602080505020303" pitchFamily="18" charset="0"/>
            </a:endParaRPr>
          </a:p>
        </p:txBody>
      </p:sp>
      <p:sp>
        <p:nvSpPr>
          <p:cNvPr id="3" name="Content Placeholder 2"/>
          <p:cNvSpPr>
            <a:spLocks noGrp="1"/>
          </p:cNvSpPr>
          <p:nvPr>
            <p:ph idx="1"/>
          </p:nvPr>
        </p:nvSpPr>
        <p:spPr>
          <a:xfrm>
            <a:off x="914400" y="2438400"/>
            <a:ext cx="3323491" cy="4126523"/>
          </a:xfrm>
        </p:spPr>
        <p:txBody>
          <a:bodyPr>
            <a:normAutofit fontScale="92500" lnSpcReduction="20000"/>
          </a:bodyPr>
          <a:lstStyle/>
          <a:p>
            <a:r>
              <a:rPr lang="en-US" b="1" dirty="0">
                <a:latin typeface="Baskerville Old Face" panose="02020602080505020303" pitchFamily="18" charset="0"/>
              </a:rPr>
              <a:t>B &amp;W Image 1 Concept: </a:t>
            </a:r>
            <a:r>
              <a:rPr lang="en-US" dirty="0">
                <a:latin typeface="Baskerville Old Face" panose="02020602080505020303" pitchFamily="18" charset="0"/>
              </a:rPr>
              <a:t>A person sitting in a chair, head will be tilting, holding a book behind their back</a:t>
            </a:r>
          </a:p>
          <a:p>
            <a:pPr marL="0" indent="0">
              <a:buNone/>
            </a:pPr>
            <a:r>
              <a:rPr lang="en-US" i="1" dirty="0">
                <a:latin typeface="Baskerville Old Face" panose="02020602080505020303" pitchFamily="18" charset="0"/>
              </a:rPr>
              <a:t>* Wide Shot *</a:t>
            </a:r>
            <a:endParaRPr lang="en-US" dirty="0">
              <a:latin typeface="Baskerville Old Face" panose="02020602080505020303" pitchFamily="18" charset="0"/>
            </a:endParaRPr>
          </a:p>
          <a:p>
            <a:pPr>
              <a:buFont typeface="Arial" panose="020B0604020202020204" pitchFamily="34" charset="0"/>
              <a:buChar char="•"/>
            </a:pPr>
            <a:r>
              <a:rPr lang="en-US" b="1" dirty="0">
                <a:latin typeface="Baskerville Old Face" panose="02020602080505020303" pitchFamily="18" charset="0"/>
              </a:rPr>
              <a:t>ISO: 100</a:t>
            </a:r>
          </a:p>
          <a:p>
            <a:pPr>
              <a:buFont typeface="Arial" panose="020B0604020202020204" pitchFamily="34" charset="0"/>
              <a:buChar char="•"/>
            </a:pPr>
            <a:r>
              <a:rPr lang="en-US" b="1" dirty="0">
                <a:latin typeface="Baskerville Old Face" panose="02020602080505020303" pitchFamily="18" charset="0"/>
              </a:rPr>
              <a:t>Aperture: F32</a:t>
            </a:r>
          </a:p>
          <a:p>
            <a:pPr>
              <a:buFont typeface="Arial" panose="020B0604020202020204" pitchFamily="34" charset="0"/>
              <a:buChar char="•"/>
            </a:pPr>
            <a:r>
              <a:rPr lang="en-US" b="1" dirty="0">
                <a:latin typeface="Baskerville Old Face" panose="02020602080505020303" pitchFamily="18" charset="0"/>
              </a:rPr>
              <a:t>Shutter Speed: 1/1000</a:t>
            </a:r>
          </a:p>
          <a:p>
            <a:pPr>
              <a:buFont typeface="Wingdings" panose="05000000000000000000" pitchFamily="2" charset="2"/>
              <a:buChar char="v"/>
            </a:pPr>
            <a:r>
              <a:rPr lang="en-US" sz="1400" dirty="0">
                <a:latin typeface="MV Boli" panose="02000500030200090000" pitchFamily="2" charset="0"/>
                <a:cs typeface="MV Boli" panose="02000500030200090000" pitchFamily="2" charset="0"/>
              </a:rPr>
              <a:t>“My head was heavy, I was struggling to lift it. Desperate to find the energy to use my brain to its full capacity, seeking to leverage my abilities to learn, to work, to study but each time I found the strength, my head would tilt yet again and the knowledge I just grasped, withered away, like a rose capitulating to the soil beneath.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290" y="2481549"/>
            <a:ext cx="2309251" cy="1536701"/>
          </a:xfrm>
          <a:prstGeom prst="rect">
            <a:avLst/>
          </a:prstGeom>
        </p:spPr>
      </p:pic>
      <p:sp>
        <p:nvSpPr>
          <p:cNvPr id="6"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7"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431" y="3517124"/>
            <a:ext cx="2836984" cy="161851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2459" y="5276850"/>
            <a:ext cx="2227082" cy="1581150"/>
          </a:xfrm>
          <a:prstGeom prst="rect">
            <a:avLst/>
          </a:prstGeom>
        </p:spPr>
      </p:pic>
    </p:spTree>
    <p:extLst>
      <p:ext uri="{BB962C8B-B14F-4D97-AF65-F5344CB8AC3E}">
        <p14:creationId xmlns:p14="http://schemas.microsoft.com/office/powerpoint/2010/main" val="208106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Heart</a:t>
            </a:r>
            <a:endParaRPr lang="en-CA" dirty="0">
              <a:latin typeface="Baskerville Old Face" panose="02020602080505020303" pitchFamily="18" charset="0"/>
            </a:endParaRPr>
          </a:p>
        </p:txBody>
      </p:sp>
      <p:sp>
        <p:nvSpPr>
          <p:cNvPr id="6" name="Text Placeholder 5"/>
          <p:cNvSpPr>
            <a:spLocks noGrp="1"/>
          </p:cNvSpPr>
          <p:nvPr>
            <p:ph type="body" sz="half" idx="2"/>
          </p:nvPr>
        </p:nvSpPr>
        <p:spPr>
          <a:xfrm>
            <a:off x="1154955" y="3543299"/>
            <a:ext cx="5152060" cy="2365131"/>
          </a:xfrm>
        </p:spPr>
        <p:txBody>
          <a:bodyPr>
            <a:noAutofit/>
          </a:bodyPr>
          <a:lstStyle/>
          <a:p>
            <a:pPr marL="285750" indent="-285750">
              <a:buFont typeface="Wingdings" panose="05000000000000000000" pitchFamily="2" charset="2"/>
              <a:buChar char="Ø"/>
            </a:pPr>
            <a:r>
              <a:rPr lang="en-US" sz="1400" b="1" dirty="0">
                <a:latin typeface="Baskerville Old Face" panose="02020602080505020303" pitchFamily="18" charset="0"/>
              </a:rPr>
              <a:t>B &amp;W Image 2 Concept:  </a:t>
            </a:r>
            <a:r>
              <a:rPr lang="en-US" sz="1400" dirty="0">
                <a:latin typeface="Baskerville Old Face" panose="02020602080505020303" pitchFamily="18" charset="0"/>
              </a:rPr>
              <a:t>Knuckles pressing the heart tight</a:t>
            </a:r>
          </a:p>
          <a:p>
            <a:r>
              <a:rPr lang="en-US" sz="1400" i="1" dirty="0">
                <a:latin typeface="Baskerville Old Face" panose="02020602080505020303" pitchFamily="18" charset="0"/>
              </a:rPr>
              <a:t>* Close Up Wide Shot *</a:t>
            </a:r>
          </a:p>
          <a:p>
            <a:pPr marL="285750" indent="-285750">
              <a:buFont typeface="Arial" panose="020B0604020202020204" pitchFamily="34" charset="0"/>
              <a:buChar char="•"/>
            </a:pPr>
            <a:r>
              <a:rPr lang="en-US" sz="1400" b="1" dirty="0" err="1">
                <a:latin typeface="Baskerville Old Face" panose="02020602080505020303" pitchFamily="18" charset="0"/>
              </a:rPr>
              <a:t>Iso</a:t>
            </a:r>
            <a:r>
              <a:rPr lang="en-US" sz="1400" b="1" dirty="0">
                <a:latin typeface="Baskerville Old Face" panose="02020602080505020303" pitchFamily="18" charset="0"/>
              </a:rPr>
              <a:t>: 100</a:t>
            </a:r>
          </a:p>
          <a:p>
            <a:pPr marL="285750" indent="-285750">
              <a:buFont typeface="Arial" panose="020B0604020202020204" pitchFamily="34" charset="0"/>
              <a:buChar char="•"/>
            </a:pPr>
            <a:r>
              <a:rPr lang="en-US" sz="1400" b="1" dirty="0">
                <a:latin typeface="Baskerville Old Face" panose="02020602080505020303" pitchFamily="18" charset="0"/>
              </a:rPr>
              <a:t>Aperture: F22</a:t>
            </a:r>
          </a:p>
          <a:p>
            <a:pPr marL="285750" indent="-285750">
              <a:buFont typeface="Arial" panose="020B0604020202020204" pitchFamily="34" charset="0"/>
              <a:buChar char="•"/>
            </a:pPr>
            <a:r>
              <a:rPr lang="en-US" sz="1400" b="1" dirty="0">
                <a:latin typeface="Baskerville Old Face" panose="02020602080505020303" pitchFamily="18" charset="0"/>
              </a:rPr>
              <a:t>Shutter Speed: 1/500</a:t>
            </a:r>
          </a:p>
          <a:p>
            <a:pPr marL="285750" indent="-285750">
              <a:buFont typeface="Wingdings" panose="05000000000000000000" pitchFamily="2" charset="2"/>
              <a:buChar char="v"/>
            </a:pPr>
            <a:r>
              <a:rPr lang="en-US" sz="1200" dirty="0">
                <a:latin typeface="MV Boli" panose="02000500030200090000" pitchFamily="2" charset="0"/>
                <a:cs typeface="MV Boli" panose="02000500030200090000" pitchFamily="2" charset="0"/>
              </a:rPr>
              <a:t>“The tension is evident. I was experiencing sporadic patterns throughout my body. Running is my escape and the more I held on to the rails fighting to gain control, the whiter my knuckles became. I’m losing my balance, my heart is weakening but I refuse to accept defeat. The voice in my head said go harder, work faster. My dear, pain is glory. Embrace it”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0306" y="3279767"/>
            <a:ext cx="2092568" cy="1251356"/>
          </a:xfrm>
          <a:prstGeom prst="rect">
            <a:avLst/>
          </a:prstGeom>
        </p:spPr>
      </p:pic>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8"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3"/>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131" y="5079022"/>
            <a:ext cx="2428459" cy="16588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300" y="3279766"/>
            <a:ext cx="2513031" cy="1473941"/>
          </a:xfrm>
          <a:prstGeom prst="rect">
            <a:avLst/>
          </a:prstGeom>
        </p:spPr>
      </p:pic>
    </p:spTree>
    <p:extLst>
      <p:ext uri="{BB962C8B-B14F-4D97-AF65-F5344CB8AC3E}">
        <p14:creationId xmlns:p14="http://schemas.microsoft.com/office/powerpoint/2010/main" val="156369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Food</a:t>
            </a:r>
            <a:endParaRPr lang="en-CA" dirty="0">
              <a:latin typeface="Baskerville Old Face" panose="02020602080505020303" pitchFamily="18" charset="0"/>
            </a:endParaRPr>
          </a:p>
        </p:txBody>
      </p:sp>
      <p:sp>
        <p:nvSpPr>
          <p:cNvPr id="3" name="Text Placeholder 2"/>
          <p:cNvSpPr>
            <a:spLocks noGrp="1"/>
          </p:cNvSpPr>
          <p:nvPr>
            <p:ph type="body" sz="half" idx="2"/>
          </p:nvPr>
        </p:nvSpPr>
        <p:spPr>
          <a:xfrm>
            <a:off x="832339" y="3323493"/>
            <a:ext cx="4237892" cy="3045070"/>
          </a:xfrm>
        </p:spPr>
        <p:txBody>
          <a:bodyPr>
            <a:normAutofit fontScale="77500" lnSpcReduction="20000"/>
          </a:bodyPr>
          <a:lstStyle/>
          <a:p>
            <a:pPr marL="285750" indent="-285750">
              <a:buFont typeface="Wingdings" panose="05000000000000000000" pitchFamily="2" charset="2"/>
              <a:buChar char="Ø"/>
            </a:pPr>
            <a:r>
              <a:rPr lang="en-US" b="1" dirty="0">
                <a:latin typeface="Baskerville Old Face" panose="02020602080505020303" pitchFamily="18" charset="0"/>
              </a:rPr>
              <a:t>B &amp;W Image 3 Concept: </a:t>
            </a:r>
            <a:r>
              <a:rPr lang="en-US" dirty="0">
                <a:latin typeface="Baskerville Old Face" panose="02020602080505020303" pitchFamily="18" charset="0"/>
              </a:rPr>
              <a:t>An empty plate and hands holding a fork and a knife. There’s a place mat and an empty cup. </a:t>
            </a:r>
          </a:p>
          <a:p>
            <a:r>
              <a:rPr lang="en-US" i="1" dirty="0">
                <a:latin typeface="Baskerville Old Face" panose="02020602080505020303" pitchFamily="18" charset="0"/>
              </a:rPr>
              <a:t>* Close Up Wide Shot </a:t>
            </a:r>
            <a:r>
              <a:rPr lang="en-US" b="1" dirty="0">
                <a:latin typeface="Baskerville Old Face" panose="02020602080505020303" pitchFamily="18" charset="0"/>
              </a:rPr>
              <a:t>*</a:t>
            </a:r>
          </a:p>
          <a:p>
            <a:pPr marL="285750" indent="-285750">
              <a:buFont typeface="Wingdings" panose="05000000000000000000" pitchFamily="2" charset="2"/>
              <a:buChar char="§"/>
            </a:pPr>
            <a:r>
              <a:rPr lang="en-US" b="1" dirty="0" err="1">
                <a:latin typeface="Baskerville Old Face" panose="02020602080505020303" pitchFamily="18" charset="0"/>
              </a:rPr>
              <a:t>Iso</a:t>
            </a:r>
            <a:r>
              <a:rPr lang="en-US" b="1" dirty="0">
                <a:latin typeface="Baskerville Old Face" panose="02020602080505020303" pitchFamily="18" charset="0"/>
              </a:rPr>
              <a:t>:  200</a:t>
            </a:r>
          </a:p>
          <a:p>
            <a:pPr marL="285750" indent="-285750">
              <a:buFont typeface="Wingdings" panose="05000000000000000000" pitchFamily="2" charset="2"/>
              <a:buChar char="§"/>
            </a:pPr>
            <a:r>
              <a:rPr lang="en-US" b="1" dirty="0">
                <a:latin typeface="Baskerville Old Face" panose="02020602080505020303" pitchFamily="18" charset="0"/>
              </a:rPr>
              <a:t>Aperture: F16</a:t>
            </a:r>
          </a:p>
          <a:p>
            <a:pPr marL="285750" indent="-285750">
              <a:buFont typeface="Wingdings" panose="05000000000000000000" pitchFamily="2" charset="2"/>
              <a:buChar char="§"/>
            </a:pPr>
            <a:r>
              <a:rPr lang="en-US" b="1" dirty="0">
                <a:latin typeface="Baskerville Old Face" panose="02020602080505020303" pitchFamily="18" charset="0"/>
              </a:rPr>
              <a:t>Shutter Speed: 1/250</a:t>
            </a:r>
            <a:endParaRPr lang="en-US" dirty="0">
              <a:latin typeface="Baskerville Old Face" panose="02020602080505020303" pitchFamily="18" charset="0"/>
            </a:endParaRPr>
          </a:p>
          <a:p>
            <a:r>
              <a:rPr lang="en-US" sz="1500" dirty="0">
                <a:latin typeface="MV Boli" panose="02000500030200090000" pitchFamily="2" charset="0"/>
                <a:cs typeface="MV Boli" panose="02000500030200090000" pitchFamily="2" charset="0"/>
              </a:rPr>
              <a:t>“Food was sacred. Allowing myself to enjoy a moment of a meal meant I did well for the day. Surely I must get rid of it before the fat seeps into my veins. Hunger is crushing my mind but I’m doing well.</a:t>
            </a:r>
          </a:p>
          <a:p>
            <a:r>
              <a:rPr lang="en-US" sz="1500" dirty="0">
                <a:latin typeface="MV Boli" panose="02000500030200090000" pitchFamily="2" charset="0"/>
                <a:cs typeface="MV Boli" panose="02000500030200090000" pitchFamily="2" charset="0"/>
              </a:rPr>
              <a:t>Food – is the enemy”</a:t>
            </a:r>
            <a:endParaRPr lang="en-CA" sz="1500" dirty="0">
              <a:latin typeface="MV Boli" panose="02000500030200090000" pitchFamily="2" charset="0"/>
              <a:cs typeface="MV Boli" panose="0200050003020009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358" y="4772025"/>
            <a:ext cx="2596509" cy="19863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609" y="3450982"/>
            <a:ext cx="2269574" cy="1456592"/>
          </a:xfrm>
          <a:prstGeom prst="rect">
            <a:avLst/>
          </a:prstGeom>
        </p:spPr>
      </p:pic>
    </p:spTree>
    <p:extLst>
      <p:ext uri="{BB962C8B-B14F-4D97-AF65-F5344CB8AC3E}">
        <p14:creationId xmlns:p14="http://schemas.microsoft.com/office/powerpoint/2010/main" val="365163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Isolation</a:t>
            </a:r>
            <a:endParaRPr lang="en-CA" dirty="0">
              <a:latin typeface="Baskerville Old Face" panose="02020602080505020303" pitchFamily="18" charset="0"/>
            </a:endParaRPr>
          </a:p>
        </p:txBody>
      </p:sp>
      <p:sp>
        <p:nvSpPr>
          <p:cNvPr id="3" name="Text Placeholder 2"/>
          <p:cNvSpPr>
            <a:spLocks noGrp="1"/>
          </p:cNvSpPr>
          <p:nvPr>
            <p:ph type="body" sz="half" idx="2"/>
          </p:nvPr>
        </p:nvSpPr>
        <p:spPr>
          <a:xfrm>
            <a:off x="1107831" y="3382108"/>
            <a:ext cx="3610708" cy="2913184"/>
          </a:xfrm>
        </p:spPr>
        <p:txBody>
          <a:bodyPr>
            <a:normAutofit fontScale="70000" lnSpcReduction="20000"/>
          </a:bodyPr>
          <a:lstStyle/>
          <a:p>
            <a:pPr marL="285750" indent="-285750">
              <a:buFont typeface="Wingdings" panose="05000000000000000000" pitchFamily="2" charset="2"/>
              <a:buChar char="Ø"/>
            </a:pPr>
            <a:r>
              <a:rPr lang="en-US" b="1" dirty="0">
                <a:latin typeface="Baskerville Old Face" panose="02020602080505020303" pitchFamily="18" charset="0"/>
              </a:rPr>
              <a:t>B &amp;W Image 4 Concept</a:t>
            </a:r>
            <a:r>
              <a:rPr lang="en-US" dirty="0">
                <a:latin typeface="Baskerville Old Face" panose="02020602080505020303" pitchFamily="18" charset="0"/>
              </a:rPr>
              <a:t>: Curled up on the floor against the wall</a:t>
            </a:r>
          </a:p>
          <a:p>
            <a:r>
              <a:rPr lang="en-US" i="1" dirty="0">
                <a:latin typeface="Baskerville Old Face" panose="02020602080505020303" pitchFamily="18" charset="0"/>
              </a:rPr>
              <a:t>* Wide Shot*</a:t>
            </a:r>
          </a:p>
          <a:p>
            <a:pPr marL="285750" indent="-285750">
              <a:buFont typeface="Wingdings" panose="05000000000000000000" pitchFamily="2" charset="2"/>
              <a:buChar char="§"/>
            </a:pPr>
            <a:r>
              <a:rPr lang="en-US" b="1" dirty="0" err="1">
                <a:latin typeface="Baskerville Old Face" panose="02020602080505020303" pitchFamily="18" charset="0"/>
              </a:rPr>
              <a:t>Iso</a:t>
            </a:r>
            <a:r>
              <a:rPr lang="en-US" b="1" dirty="0">
                <a:latin typeface="Baskerville Old Face" panose="02020602080505020303" pitchFamily="18" charset="0"/>
              </a:rPr>
              <a:t>: 50</a:t>
            </a:r>
          </a:p>
          <a:p>
            <a:pPr marL="285750" indent="-285750">
              <a:buFont typeface="Wingdings" panose="05000000000000000000" pitchFamily="2" charset="2"/>
              <a:buChar char="§"/>
            </a:pPr>
            <a:r>
              <a:rPr lang="en-US" b="1" dirty="0">
                <a:latin typeface="Baskerville Old Face" panose="02020602080505020303" pitchFamily="18" charset="0"/>
              </a:rPr>
              <a:t>Aperture: F32</a:t>
            </a:r>
          </a:p>
          <a:p>
            <a:pPr marL="285750" indent="-285750">
              <a:buFont typeface="Wingdings" panose="05000000000000000000" pitchFamily="2" charset="2"/>
              <a:buChar char="§"/>
            </a:pPr>
            <a:r>
              <a:rPr lang="en-US" b="1" dirty="0">
                <a:latin typeface="Baskerville Old Face" panose="02020602080505020303" pitchFamily="18" charset="0"/>
              </a:rPr>
              <a:t>Shutter Speed: 1/1000</a:t>
            </a:r>
            <a:endParaRPr lang="en-US" b="1" dirty="0"/>
          </a:p>
          <a:p>
            <a:r>
              <a:rPr lang="en-US" dirty="0">
                <a:latin typeface="MV Boli" panose="02000500030200090000" pitchFamily="2" charset="0"/>
                <a:cs typeface="MV Boli" panose="02000500030200090000" pitchFamily="2" charset="0"/>
              </a:rPr>
              <a:t>“Trapped in an endless cycle; I’m filled with so much pride. Unaware of anyone or any being. Anger took a toll on me and being alone was much more comforting. I’m able to privately congratulate myself for my body’s enfeeblement state”</a:t>
            </a:r>
            <a:endParaRPr lang="en-CA" dirty="0">
              <a:latin typeface="MV Boli" panose="02000500030200090000" pitchFamily="2" charset="0"/>
              <a:cs typeface="MV Boli" panose="0200050003020009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723" y="4337979"/>
            <a:ext cx="2469142" cy="16081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862" y="3543299"/>
            <a:ext cx="3329353" cy="3197469"/>
          </a:xfrm>
          <a:prstGeom prst="rect">
            <a:avLst/>
          </a:prstGeom>
        </p:spPr>
      </p:pic>
    </p:spTree>
    <p:extLst>
      <p:ext uri="{BB962C8B-B14F-4D97-AF65-F5344CB8AC3E}">
        <p14:creationId xmlns:p14="http://schemas.microsoft.com/office/powerpoint/2010/main" val="71114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Anxiety</a:t>
            </a:r>
            <a:endParaRPr lang="en-CA" dirty="0">
              <a:latin typeface="Baskerville Old Face" panose="02020602080505020303" pitchFamily="18" charset="0"/>
            </a:endParaRPr>
          </a:p>
        </p:txBody>
      </p:sp>
      <p:sp>
        <p:nvSpPr>
          <p:cNvPr id="3" name="Text Placeholder 2"/>
          <p:cNvSpPr>
            <a:spLocks noGrp="1"/>
          </p:cNvSpPr>
          <p:nvPr>
            <p:ph type="body" sz="half" idx="2"/>
          </p:nvPr>
        </p:nvSpPr>
        <p:spPr>
          <a:xfrm>
            <a:off x="1014046" y="3382107"/>
            <a:ext cx="4530969" cy="2960077"/>
          </a:xfrm>
        </p:spPr>
        <p:txBody>
          <a:bodyPr>
            <a:normAutofit fontScale="77500" lnSpcReduction="20000"/>
          </a:bodyPr>
          <a:lstStyle/>
          <a:p>
            <a:pPr marL="285750" indent="-285750">
              <a:buFont typeface="Wingdings" panose="05000000000000000000" pitchFamily="2" charset="2"/>
              <a:buChar char="Ø"/>
            </a:pPr>
            <a:r>
              <a:rPr lang="en-US" sz="1500" b="1" dirty="0">
                <a:latin typeface="Baskerville Old Face" panose="02020602080505020303" pitchFamily="18" charset="0"/>
              </a:rPr>
              <a:t>B &amp;W Image 5 Concept:</a:t>
            </a:r>
            <a:r>
              <a:rPr lang="en-CA" sz="1500" dirty="0">
                <a:latin typeface="Baskerville Old Face" panose="02020602080505020303" pitchFamily="18" charset="0"/>
              </a:rPr>
              <a:t> Chair rocking back &amp; forth, head is spinning</a:t>
            </a:r>
          </a:p>
          <a:p>
            <a:r>
              <a:rPr lang="en-US" sz="1500" i="1" dirty="0">
                <a:latin typeface="Baskerville Old Face" panose="02020602080505020303" pitchFamily="18" charset="0"/>
              </a:rPr>
              <a:t>* Medium Wide Shot*</a:t>
            </a:r>
            <a:endParaRPr lang="en-CA" sz="1500" i="1" dirty="0">
              <a:latin typeface="Baskerville Old Face" panose="02020602080505020303" pitchFamily="18" charset="0"/>
            </a:endParaRPr>
          </a:p>
          <a:p>
            <a:pPr marL="285750" indent="-285750">
              <a:buFont typeface="Arial" panose="020B0604020202020204" pitchFamily="34" charset="0"/>
              <a:buChar char="•"/>
            </a:pPr>
            <a:r>
              <a:rPr lang="en-US" sz="1500" b="1" dirty="0" err="1">
                <a:latin typeface="Baskerville Old Face" panose="02020602080505020303" pitchFamily="18" charset="0"/>
              </a:rPr>
              <a:t>Iso</a:t>
            </a:r>
            <a:r>
              <a:rPr lang="en-US" sz="1500" b="1" dirty="0">
                <a:latin typeface="Baskerville Old Face" panose="02020602080505020303" pitchFamily="18" charset="0"/>
              </a:rPr>
              <a:t>: 1600</a:t>
            </a:r>
          </a:p>
          <a:p>
            <a:pPr marL="285750" indent="-285750">
              <a:buFont typeface="Arial" panose="020B0604020202020204" pitchFamily="34" charset="0"/>
              <a:buChar char="•"/>
            </a:pPr>
            <a:r>
              <a:rPr lang="en-US" sz="1500" b="1" dirty="0">
                <a:latin typeface="Baskerville Old Face" panose="02020602080505020303" pitchFamily="18" charset="0"/>
              </a:rPr>
              <a:t>Aperture:  F2.8</a:t>
            </a:r>
          </a:p>
          <a:p>
            <a:pPr marL="285750" indent="-285750">
              <a:buFont typeface="Arial" panose="020B0604020202020204" pitchFamily="34" charset="0"/>
              <a:buChar char="•"/>
            </a:pPr>
            <a:r>
              <a:rPr lang="en-US" sz="1500" b="1" dirty="0">
                <a:latin typeface="Baskerville Old Face" panose="02020602080505020303" pitchFamily="18" charset="0"/>
              </a:rPr>
              <a:t>Shutter Speed: 1/8</a:t>
            </a:r>
          </a:p>
          <a:p>
            <a:r>
              <a:rPr lang="en-US" sz="1400" dirty="0">
                <a:latin typeface="MV Boli" panose="02000500030200090000" pitchFamily="2" charset="0"/>
                <a:cs typeface="MV Boli" panose="02000500030200090000" pitchFamily="2" charset="0"/>
              </a:rPr>
              <a:t>“The deprivation turned me into a fearful cocoon; unable to unravel. I’m in a constant state of survival, fearful of the outside world. I sense the warmth &amp; love from others, a glowing lantern I can’t reach. I preferred remaining in a carefully constructed, beautifully curated, nightmarish of a maze; for I was a prestigious architect. Why should I demolish my creation? </a:t>
            </a:r>
          </a:p>
          <a:p>
            <a:r>
              <a:rPr lang="en-US" sz="1400" dirty="0">
                <a:latin typeface="MV Boli" panose="02000500030200090000" pitchFamily="2" charset="0"/>
                <a:cs typeface="MV Boli" panose="02000500030200090000" pitchFamily="2" charset="0"/>
              </a:rPr>
              <a:t>The voice appeared –I was safe 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987" y="3288324"/>
            <a:ext cx="3331617" cy="22215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878" y="5234354"/>
            <a:ext cx="2614245" cy="1470513"/>
          </a:xfrm>
          <a:prstGeom prst="rect">
            <a:avLst/>
          </a:prstGeom>
        </p:spPr>
      </p:pic>
    </p:spTree>
    <p:extLst>
      <p:ext uri="{BB962C8B-B14F-4D97-AF65-F5344CB8AC3E}">
        <p14:creationId xmlns:p14="http://schemas.microsoft.com/office/powerpoint/2010/main" val="313682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Breakthrough</a:t>
            </a:r>
            <a:endParaRPr lang="en-CA" dirty="0">
              <a:latin typeface="Baskerville Old Face" panose="02020602080505020303" pitchFamily="18" charset="0"/>
            </a:endParaRPr>
          </a:p>
        </p:txBody>
      </p:sp>
      <p:sp>
        <p:nvSpPr>
          <p:cNvPr id="3" name="Content Placeholder 2"/>
          <p:cNvSpPr>
            <a:spLocks noGrp="1"/>
          </p:cNvSpPr>
          <p:nvPr>
            <p:ph idx="1"/>
          </p:nvPr>
        </p:nvSpPr>
        <p:spPr>
          <a:xfrm>
            <a:off x="949802" y="3057847"/>
            <a:ext cx="4067676" cy="3118338"/>
          </a:xfrm>
        </p:spPr>
        <p:txBody>
          <a:bodyPr>
            <a:normAutofit fontScale="92500" lnSpcReduction="20000"/>
          </a:bodyPr>
          <a:lstStyle/>
          <a:p>
            <a:pPr>
              <a:buFont typeface="Wingdings" panose="05000000000000000000" pitchFamily="2" charset="2"/>
              <a:buChar char="Ø"/>
            </a:pPr>
            <a:r>
              <a:rPr lang="en-US" sz="1200" b="1" dirty="0">
                <a:latin typeface="Baskerville Old Face" panose="02020602080505020303" pitchFamily="18" charset="0"/>
              </a:rPr>
              <a:t>B &amp;W Image 6 Concept: </a:t>
            </a:r>
            <a:r>
              <a:rPr lang="en-US" sz="1200" dirty="0">
                <a:latin typeface="Baskerville Old Face" panose="02020602080505020303" pitchFamily="18" charset="0"/>
              </a:rPr>
              <a:t>Eggs being cracked open</a:t>
            </a:r>
          </a:p>
          <a:p>
            <a:pPr marL="0" indent="0">
              <a:buNone/>
            </a:pPr>
            <a:r>
              <a:rPr lang="en-US" sz="1200" dirty="0">
                <a:latin typeface="Baskerville Old Face" panose="02020602080505020303" pitchFamily="18" charset="0"/>
              </a:rPr>
              <a:t>* Close up Shot*</a:t>
            </a:r>
          </a:p>
          <a:p>
            <a:pPr>
              <a:buFont typeface="Wingdings" panose="05000000000000000000" pitchFamily="2" charset="2"/>
              <a:buChar char="§"/>
            </a:pPr>
            <a:r>
              <a:rPr lang="en-US" sz="1200" b="1" dirty="0" err="1">
                <a:latin typeface="Baskerville Old Face" panose="02020602080505020303" pitchFamily="18" charset="0"/>
              </a:rPr>
              <a:t>Iso</a:t>
            </a:r>
            <a:r>
              <a:rPr lang="en-US" sz="1200" b="1" dirty="0">
                <a:latin typeface="Baskerville Old Face" panose="02020602080505020303" pitchFamily="18" charset="0"/>
              </a:rPr>
              <a:t>: 200</a:t>
            </a:r>
          </a:p>
          <a:p>
            <a:pPr>
              <a:buFont typeface="Wingdings" panose="05000000000000000000" pitchFamily="2" charset="2"/>
              <a:buChar char="§"/>
            </a:pPr>
            <a:r>
              <a:rPr lang="en-US" sz="1200" b="1" dirty="0">
                <a:latin typeface="Baskerville Old Face" panose="02020602080505020303" pitchFamily="18" charset="0"/>
              </a:rPr>
              <a:t>Aperture: F22</a:t>
            </a:r>
          </a:p>
          <a:p>
            <a:pPr>
              <a:buFont typeface="Wingdings" panose="05000000000000000000" pitchFamily="2" charset="2"/>
              <a:buChar char="§"/>
            </a:pPr>
            <a:r>
              <a:rPr lang="en-US" sz="1200" b="1" dirty="0">
                <a:latin typeface="Baskerville Old Face" panose="02020602080505020303" pitchFamily="18" charset="0"/>
              </a:rPr>
              <a:t>Shutter Speed</a:t>
            </a:r>
            <a:r>
              <a:rPr lang="en-US" b="1" dirty="0">
                <a:latin typeface="Baskerville Old Face" panose="02020602080505020303" pitchFamily="18" charset="0"/>
              </a:rPr>
              <a:t>: </a:t>
            </a:r>
            <a:r>
              <a:rPr lang="en-US" sz="1200" b="1" dirty="0">
                <a:latin typeface="Baskerville Old Face" panose="02020602080505020303" pitchFamily="18" charset="0"/>
              </a:rPr>
              <a:t>1/250</a:t>
            </a:r>
            <a:endParaRPr lang="en-US" sz="1200" b="1" dirty="0"/>
          </a:p>
          <a:p>
            <a:pPr marL="0" indent="0">
              <a:buNone/>
            </a:pPr>
            <a:r>
              <a:rPr lang="en-US" sz="1200" dirty="0">
                <a:latin typeface="MV Boli" panose="02000500030200090000" pitchFamily="2" charset="0"/>
                <a:cs typeface="MV Boli" panose="02000500030200090000" pitchFamily="2" charset="0"/>
              </a:rPr>
              <a:t>“I understood the monster within, a beast I created. I was gleefully feeding it my soul piece by piece. Until I heard an outside voice -</a:t>
            </a:r>
          </a:p>
          <a:p>
            <a:pPr marL="0" indent="0">
              <a:buNone/>
            </a:pPr>
            <a:r>
              <a:rPr lang="en-US" sz="1200" b="1" i="1" dirty="0">
                <a:latin typeface="MV Boli" panose="02000500030200090000" pitchFamily="2" charset="0"/>
                <a:cs typeface="MV Boli" panose="02000500030200090000" pitchFamily="2" charset="0"/>
              </a:rPr>
              <a:t>you will disappear, disintegrate into dust</a:t>
            </a:r>
          </a:p>
          <a:p>
            <a:pPr marL="0" indent="0">
              <a:buNone/>
            </a:pPr>
            <a:r>
              <a:rPr lang="en-US" sz="1200" dirty="0">
                <a:latin typeface="MV Boli" panose="02000500030200090000" pitchFamily="2" charset="0"/>
                <a:cs typeface="MV Boli" panose="02000500030200090000" pitchFamily="2" charset="0"/>
              </a:rPr>
              <a:t>Have I had enough? I tortured every compartment of my flesh… perhaps there was a way out… another intricate maze? Can I enter a new territory? My mind couldn’t fathom but another noise shook the depths of my core – </a:t>
            </a:r>
          </a:p>
          <a:p>
            <a:pPr marL="0" indent="0">
              <a:buNone/>
            </a:pPr>
            <a:r>
              <a:rPr lang="en-US" sz="1200" dirty="0">
                <a:latin typeface="MV Boli" panose="02000500030200090000" pitchFamily="2" charset="0"/>
                <a:cs typeface="MV Boli" panose="02000500030200090000" pitchFamily="2" charset="0"/>
              </a:rPr>
              <a:t>My body, my body is weeping”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0065" y="2719050"/>
            <a:ext cx="1243584" cy="18653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684" y="2816820"/>
            <a:ext cx="2518737" cy="33593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0102" y="4818185"/>
            <a:ext cx="1923511" cy="1923511"/>
          </a:xfrm>
          <a:prstGeom prst="rect">
            <a:avLst/>
          </a:prstGeom>
        </p:spPr>
      </p:pic>
    </p:spTree>
    <p:extLst>
      <p:ext uri="{BB962C8B-B14F-4D97-AF65-F5344CB8AC3E}">
        <p14:creationId xmlns:p14="http://schemas.microsoft.com/office/powerpoint/2010/main" val="39483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Light</a:t>
            </a:r>
            <a:endParaRPr lang="en-CA" dirty="0">
              <a:latin typeface="Baskerville Old Face" panose="02020602080505020303" pitchFamily="18" charset="0"/>
            </a:endParaRPr>
          </a:p>
        </p:txBody>
      </p:sp>
      <p:sp>
        <p:nvSpPr>
          <p:cNvPr id="3" name="Content Placeholder 2"/>
          <p:cNvSpPr>
            <a:spLocks noGrp="1"/>
          </p:cNvSpPr>
          <p:nvPr>
            <p:ph idx="1"/>
          </p:nvPr>
        </p:nvSpPr>
        <p:spPr>
          <a:xfrm>
            <a:off x="1154955" y="2603500"/>
            <a:ext cx="3610476" cy="3416300"/>
          </a:xfrm>
        </p:spPr>
        <p:txBody>
          <a:bodyPr>
            <a:normAutofit/>
          </a:bodyPr>
          <a:lstStyle/>
          <a:p>
            <a:r>
              <a:rPr lang="en-US" sz="1200" b="1" dirty="0">
                <a:latin typeface="Baskerville Old Face" panose="02020602080505020303" pitchFamily="18" charset="0"/>
              </a:rPr>
              <a:t>Color Image 7 Concept</a:t>
            </a:r>
            <a:r>
              <a:rPr lang="en-US" sz="1200" dirty="0">
                <a:latin typeface="Baskerville Old Face" panose="02020602080505020303" pitchFamily="18" charset="0"/>
              </a:rPr>
              <a:t>: Picture of fruit bowls outside</a:t>
            </a:r>
          </a:p>
          <a:p>
            <a:pPr marL="0" indent="0">
              <a:buNone/>
            </a:pPr>
            <a:r>
              <a:rPr lang="en-US" sz="1200" i="1" dirty="0">
                <a:latin typeface="Baskerville Old Face" panose="02020602080505020303" pitchFamily="18" charset="0"/>
              </a:rPr>
              <a:t>*Medium Wide Shot </a:t>
            </a:r>
            <a:r>
              <a:rPr lang="en-US" sz="1200" dirty="0">
                <a:latin typeface="Baskerville Old Face" panose="02020602080505020303" pitchFamily="18" charset="0"/>
              </a:rPr>
              <a:t>*</a:t>
            </a:r>
          </a:p>
          <a:p>
            <a:pPr>
              <a:buFont typeface="Arial" panose="020B0604020202020204" pitchFamily="34" charset="0"/>
              <a:buChar char="•"/>
            </a:pPr>
            <a:r>
              <a:rPr lang="en-US" sz="1200" b="1" dirty="0" err="1">
                <a:latin typeface="Baskerville Old Face" panose="02020602080505020303" pitchFamily="18" charset="0"/>
              </a:rPr>
              <a:t>Iso</a:t>
            </a:r>
            <a:r>
              <a:rPr lang="en-US" sz="1200" b="1" dirty="0">
                <a:latin typeface="Baskerville Old Face" panose="02020602080505020303" pitchFamily="18" charset="0"/>
              </a:rPr>
              <a:t>:  100</a:t>
            </a:r>
          </a:p>
          <a:p>
            <a:pPr>
              <a:buFont typeface="Arial" panose="020B0604020202020204" pitchFamily="34" charset="0"/>
              <a:buChar char="•"/>
            </a:pPr>
            <a:r>
              <a:rPr lang="en-US" sz="1200" b="1" dirty="0">
                <a:latin typeface="Baskerville Old Face" panose="02020602080505020303" pitchFamily="18" charset="0"/>
              </a:rPr>
              <a:t>Aperture: F16</a:t>
            </a:r>
          </a:p>
          <a:p>
            <a:pPr>
              <a:buFont typeface="Arial" panose="020B0604020202020204" pitchFamily="34" charset="0"/>
              <a:buChar char="•"/>
            </a:pPr>
            <a:r>
              <a:rPr lang="en-US" sz="1200" b="1" dirty="0">
                <a:latin typeface="Baskerville Old Face" panose="02020602080505020303" pitchFamily="18" charset="0"/>
              </a:rPr>
              <a:t>Shutter Speed: 1/500</a:t>
            </a:r>
          </a:p>
          <a:p>
            <a:pPr marL="0" indent="0">
              <a:buNone/>
            </a:pPr>
            <a:r>
              <a:rPr lang="en-US" sz="1200" dirty="0">
                <a:latin typeface="Baskerville Old Face" panose="02020602080505020303" pitchFamily="18" charset="0"/>
              </a:rPr>
              <a:t>“</a:t>
            </a:r>
            <a:r>
              <a:rPr lang="en-US" sz="1200" dirty="0">
                <a:latin typeface="MV Boli" panose="02000500030200090000" pitchFamily="2" charset="0"/>
                <a:cs typeface="MV Boli" panose="02000500030200090000" pitchFamily="2" charset="0"/>
              </a:rPr>
              <a:t>I felt taste and panicked. My mind was instantaneously at war. Each bite was a treacherous battle as tears flowed down my cheeks. I felt nourishment and warmth in my throat but the guilt was far too much. I would throw it all away and run but I couldn’t escape anymore. Open and exposed, the glaring light found me and I touched it.”</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4692" y="4787256"/>
            <a:ext cx="2864898" cy="19124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926" y="3259556"/>
            <a:ext cx="3354980" cy="19062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54" y="2778231"/>
            <a:ext cx="2678973" cy="1533419"/>
          </a:xfrm>
          <a:prstGeom prst="rect">
            <a:avLst/>
          </a:prstGeom>
        </p:spPr>
      </p:pic>
    </p:spTree>
    <p:extLst>
      <p:ext uri="{BB962C8B-B14F-4D97-AF65-F5344CB8AC3E}">
        <p14:creationId xmlns:p14="http://schemas.microsoft.com/office/powerpoint/2010/main" val="272714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Peace</a:t>
            </a:r>
            <a:endParaRPr lang="en-CA" dirty="0">
              <a:latin typeface="Baskerville Old Face" panose="02020602080505020303" pitchFamily="18" charset="0"/>
            </a:endParaRPr>
          </a:p>
        </p:txBody>
      </p:sp>
      <p:sp>
        <p:nvSpPr>
          <p:cNvPr id="3" name="Content Placeholder 2"/>
          <p:cNvSpPr>
            <a:spLocks noGrp="1"/>
          </p:cNvSpPr>
          <p:nvPr>
            <p:ph idx="1"/>
          </p:nvPr>
        </p:nvSpPr>
        <p:spPr>
          <a:xfrm>
            <a:off x="1154956" y="2603500"/>
            <a:ext cx="4077842" cy="3522266"/>
          </a:xfrm>
        </p:spPr>
        <p:txBody>
          <a:bodyPr>
            <a:normAutofit fontScale="92500" lnSpcReduction="10000"/>
          </a:bodyPr>
          <a:lstStyle/>
          <a:p>
            <a:r>
              <a:rPr lang="en-US" b="1" dirty="0">
                <a:latin typeface="Baskerville Old Face" panose="02020602080505020303" pitchFamily="18" charset="0"/>
              </a:rPr>
              <a:t>Color Image 8 Concept: </a:t>
            </a:r>
            <a:r>
              <a:rPr lang="en-US" dirty="0">
                <a:latin typeface="Baskerville Old Face" panose="02020602080505020303" pitchFamily="18" charset="0"/>
              </a:rPr>
              <a:t>Flowers on the ground in the shape of a peace sign</a:t>
            </a:r>
            <a:endParaRPr lang="en-US" dirty="0"/>
          </a:p>
          <a:p>
            <a:pPr marL="0" indent="0">
              <a:buNone/>
            </a:pPr>
            <a:r>
              <a:rPr lang="en-US" dirty="0">
                <a:latin typeface="Baskerville Old Face" panose="02020602080505020303" pitchFamily="18" charset="0"/>
              </a:rPr>
              <a:t>*</a:t>
            </a:r>
            <a:r>
              <a:rPr lang="en-US" i="1" dirty="0">
                <a:latin typeface="Baskerville Old Face" panose="02020602080505020303" pitchFamily="18" charset="0"/>
              </a:rPr>
              <a:t>Medium Wide Shot *</a:t>
            </a:r>
            <a:r>
              <a:rPr lang="en-US" dirty="0">
                <a:latin typeface="Baskerville Old Face" panose="02020602080505020303" pitchFamily="18" charset="0"/>
              </a:rPr>
              <a:t>
</a:t>
            </a:r>
            <a:r>
              <a:rPr lang="en-US" b="1" dirty="0" err="1">
                <a:latin typeface="Baskerville Old Face" panose="02020602080505020303" pitchFamily="18" charset="0"/>
              </a:rPr>
              <a:t>Iso</a:t>
            </a:r>
            <a:r>
              <a:rPr lang="en-US" b="1" dirty="0">
                <a:latin typeface="Baskerville Old Face" panose="02020602080505020303" pitchFamily="18" charset="0"/>
              </a:rPr>
              <a:t>: 100
Aperture: F8
Shutter Speed: 1/30</a:t>
            </a:r>
            <a:r>
              <a:rPr lang="en-US" dirty="0">
                <a:latin typeface="Baskerville Old Face" panose="02020602080505020303" pitchFamily="18" charset="0"/>
              </a:rPr>
              <a:t>
“</a:t>
            </a:r>
            <a:r>
              <a:rPr lang="en-US" sz="1300" dirty="0">
                <a:latin typeface="MV Boli" panose="02000500030200090000" pitchFamily="2" charset="0"/>
                <a:cs typeface="MV Boli" panose="02000500030200090000" pitchFamily="2" charset="0"/>
              </a:rPr>
              <a:t>My mind awakened and I stood still. For the first time in years, I gave my body grace. The punishment was no longer needed, it occasionally appeared but I controlled the movement – it became less painful. I accepted my past. The trauma is present but as panic-</a:t>
            </a:r>
            <a:r>
              <a:rPr lang="en-US" sz="1300" dirty="0" err="1">
                <a:latin typeface="MV Boli" panose="02000500030200090000" pitchFamily="2" charset="0"/>
                <a:cs typeface="MV Boli" panose="02000500030200090000" pitchFamily="2" charset="0"/>
              </a:rPr>
              <a:t>strickened</a:t>
            </a:r>
            <a:r>
              <a:rPr lang="en-US" sz="1300" dirty="0">
                <a:latin typeface="MV Boli" panose="02000500030200090000" pitchFamily="2" charset="0"/>
                <a:cs typeface="MV Boli" panose="02000500030200090000" pitchFamily="2" charset="0"/>
              </a:rPr>
              <a:t> as I am, I’m ready to heal</a:t>
            </a:r>
            <a:r>
              <a:rPr lang="en-US" sz="1500" dirty="0">
                <a:latin typeface="MV Boli" panose="02000500030200090000" pitchFamily="2" charset="0"/>
                <a:cs typeface="MV Boli" panose="02000500030200090000" pitchFamily="2" charset="0"/>
              </a:rPr>
              <a:t>. I </a:t>
            </a:r>
            <a:r>
              <a:rPr lang="en-US" sz="1200" dirty="0">
                <a:latin typeface="MV Boli" panose="02000500030200090000" pitchFamily="2" charset="0"/>
                <a:cs typeface="MV Boli" panose="02000500030200090000" pitchFamily="2" charset="0"/>
              </a:rPr>
              <a:t>need peace.</a:t>
            </a:r>
            <a:endParaRPr lang="en-CA" sz="1200" dirty="0">
              <a:latin typeface="MV Boli" panose="02000500030200090000" pitchFamily="2" charset="0"/>
              <a:cs typeface="MV Boli" panose="02000500030200090000" pitchFamily="2" charset="0"/>
            </a:endParaRPr>
          </a:p>
        </p:txBody>
      </p:sp>
      <p:pic>
        <p:nvPicPr>
          <p:cNvPr id="4" name="Picture 3">
            <a:extLst>
              <a:ext uri="{FF2B5EF4-FFF2-40B4-BE49-F238E27FC236}">
                <a16:creationId xmlns:a16="http://schemas.microsoft.com/office/drawing/2014/main" id="{8CD6874D-90D6-E7C6-B9AB-B9D82B33E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2444" y="2603500"/>
            <a:ext cx="3080920" cy="1980227"/>
          </a:xfrm>
          <a:prstGeom prst="rect">
            <a:avLst/>
          </a:prstGeom>
        </p:spPr>
      </p:pic>
      <p:pic>
        <p:nvPicPr>
          <p:cNvPr id="5" name="Picture 4">
            <a:extLst>
              <a:ext uri="{FF2B5EF4-FFF2-40B4-BE49-F238E27FC236}">
                <a16:creationId xmlns:a16="http://schemas.microsoft.com/office/drawing/2014/main" id="{578DE2E8-DE5E-2D0B-C4E1-37C85236F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622" y="4040048"/>
            <a:ext cx="2595988" cy="2595988"/>
          </a:xfrm>
          <a:prstGeom prst="rect">
            <a:avLst/>
          </a:prstGeom>
        </p:spPr>
      </p:pic>
    </p:spTree>
    <p:extLst>
      <p:ext uri="{BB962C8B-B14F-4D97-AF65-F5344CB8AC3E}">
        <p14:creationId xmlns:p14="http://schemas.microsoft.com/office/powerpoint/2010/main" val="3283724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TM02900722[[fn=Ion Boardroom]]</Template>
  <TotalTime>0</TotalTime>
  <Words>978</Words>
  <Application>Microsoft Office PowerPoint</Application>
  <PresentationFormat>Widescreen</PresentationFormat>
  <Paragraphs>66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 Boardroom</vt:lpstr>
      <vt:lpstr>Story</vt:lpstr>
      <vt:lpstr>Focus</vt:lpstr>
      <vt:lpstr>Heart</vt:lpstr>
      <vt:lpstr>Food</vt:lpstr>
      <vt:lpstr>Isolation</vt:lpstr>
      <vt:lpstr>Anxiety</vt:lpstr>
      <vt:lpstr>Breakthrough</vt:lpstr>
      <vt:lpstr>Light</vt:lpstr>
      <vt:lpstr>Peace</vt:lpstr>
      <vt:lpstr>Time</vt:lpstr>
      <vt:lpstr>Clarity</vt:lpstr>
      <vt:lpstr>Mirror </vt:lpstr>
      <vt:lpstr>Joy</vt:lpstr>
    </vt:vector>
  </TitlesOfParts>
  <Company>McCarthy Tétrault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Journey to Recovery</dc:title>
  <dc:creator>Mohamed, Sahra</dc:creator>
  <cp:lastModifiedBy>fadumakhalaf@gmail.com</cp:lastModifiedBy>
  <cp:revision>47</cp:revision>
  <dcterms:created xsi:type="dcterms:W3CDTF">2024-03-05T16:33:08Z</dcterms:created>
  <dcterms:modified xsi:type="dcterms:W3CDTF">2024-03-09T03:47:30Z</dcterms:modified>
</cp:coreProperties>
</file>